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9"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E79BD1-3B11-4F85-AE56-AD8EE46E4C52}"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51112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E79BD1-3B11-4F85-AE56-AD8EE46E4C52}"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265673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E79BD1-3B11-4F85-AE56-AD8EE46E4C52}"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6278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E79BD1-3B11-4F85-AE56-AD8EE46E4C52}"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190627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E79BD1-3B11-4F85-AE56-AD8EE46E4C52}"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411472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2E79BD1-3B11-4F85-AE56-AD8EE46E4C52}" type="datetimeFigureOut">
              <a:rPr lang="en-US" smtClean="0"/>
              <a:t>11/29/2023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64503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2E79BD1-3B11-4F85-AE56-AD8EE46E4C52}" type="datetimeFigureOut">
              <a:rPr lang="en-US" smtClean="0"/>
              <a:t>11/29/2023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72364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2E79BD1-3B11-4F85-AE56-AD8EE46E4C52}" type="datetimeFigureOut">
              <a:rPr lang="en-US" smtClean="0"/>
              <a:t>11/29/2023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97725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E79BD1-3B11-4F85-AE56-AD8EE46E4C52}"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152020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2E79BD1-3B11-4F85-AE56-AD8EE46E4C52}" type="datetimeFigureOut">
              <a:rPr lang="en-US" smtClean="0"/>
              <a:t>11/29/2023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250688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2E79BD1-3B11-4F85-AE56-AD8EE46E4C52}" type="datetimeFigureOut">
              <a:rPr lang="en-US" smtClean="0"/>
              <a:t>11/29/2023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4E74D86-E621-456B-88FE-25F44E434549}" type="slidenum">
              <a:rPr lang="en-US" smtClean="0"/>
              <a:t>‹#›</a:t>
            </a:fld>
            <a:endParaRPr lang="en-US"/>
          </a:p>
        </p:txBody>
      </p:sp>
    </p:spTree>
    <p:extLst>
      <p:ext uri="{BB962C8B-B14F-4D97-AF65-F5344CB8AC3E}">
        <p14:creationId xmlns:p14="http://schemas.microsoft.com/office/powerpoint/2010/main" val="399863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2E79BD1-3B11-4F85-AE56-AD8EE46E4C52}" type="datetimeFigureOut">
              <a:rPr lang="en-US" smtClean="0"/>
              <a:t>11/29/2023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4E74D86-E621-456B-88FE-25F44E434549}" type="slidenum">
              <a:rPr lang="en-US" smtClean="0"/>
              <a:t>‹#›</a:t>
            </a:fld>
            <a:endParaRPr lang="en-US"/>
          </a:p>
        </p:txBody>
      </p:sp>
    </p:spTree>
    <p:extLst>
      <p:ext uri="{BB962C8B-B14F-4D97-AF65-F5344CB8AC3E}">
        <p14:creationId xmlns:p14="http://schemas.microsoft.com/office/powerpoint/2010/main" val="213136891"/>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16222-0344-47AD-B9D3-40F00498EA9F}"/>
              </a:ext>
            </a:extLst>
          </p:cNvPr>
          <p:cNvSpPr>
            <a:spLocks noGrp="1"/>
          </p:cNvSpPr>
          <p:nvPr>
            <p:ph type="ctrTitle"/>
          </p:nvPr>
        </p:nvSpPr>
        <p:spPr/>
        <p:txBody>
          <a:bodyPr/>
          <a:lstStyle/>
          <a:p>
            <a:r>
              <a:rPr lang="en-US" dirty="0"/>
              <a:t>American Rescue Plan</a:t>
            </a:r>
          </a:p>
        </p:txBody>
      </p:sp>
      <p:sp>
        <p:nvSpPr>
          <p:cNvPr id="3" name="Subtitle 2">
            <a:extLst>
              <a:ext uri="{FF2B5EF4-FFF2-40B4-BE49-F238E27FC236}">
                <a16:creationId xmlns:a16="http://schemas.microsoft.com/office/drawing/2014/main" id="{72FE71D2-5A65-4AC0-AFDE-A3F8590D2DF6}"/>
              </a:ext>
            </a:extLst>
          </p:cNvPr>
          <p:cNvSpPr>
            <a:spLocks noGrp="1"/>
          </p:cNvSpPr>
          <p:nvPr>
            <p:ph type="subTitle" idx="1"/>
          </p:nvPr>
        </p:nvSpPr>
        <p:spPr/>
        <p:txBody>
          <a:bodyPr/>
          <a:lstStyle/>
          <a:p>
            <a:r>
              <a:rPr lang="en-US" dirty="0"/>
              <a:t>Use of Funds for the 2023-2024 School Year</a:t>
            </a:r>
          </a:p>
        </p:txBody>
      </p:sp>
    </p:spTree>
    <p:extLst>
      <p:ext uri="{BB962C8B-B14F-4D97-AF65-F5344CB8AC3E}">
        <p14:creationId xmlns:p14="http://schemas.microsoft.com/office/powerpoint/2010/main" val="233914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F59408-490E-4BE8-AAFF-D679E77FB867}"/>
              </a:ext>
            </a:extLst>
          </p:cNvPr>
          <p:cNvSpPr>
            <a:spLocks noGrp="1"/>
          </p:cNvSpPr>
          <p:nvPr>
            <p:ph idx="4294967295"/>
          </p:nvPr>
        </p:nvSpPr>
        <p:spPr>
          <a:xfrm>
            <a:off x="191193" y="191193"/>
            <a:ext cx="12000807" cy="6567053"/>
          </a:xfrm>
        </p:spPr>
        <p:txBody>
          <a:bodyPr>
            <a:normAutofit fontScale="92500"/>
          </a:bodyPr>
          <a:lstStyle/>
          <a:p>
            <a:r>
              <a:rPr lang="en-US" dirty="0"/>
              <a:t>Pleasant Hill CUSD #3’s planned use of funds for the 2023-2024 school year include the following:</a:t>
            </a:r>
          </a:p>
          <a:p>
            <a:pPr lvl="1"/>
            <a:r>
              <a:rPr lang="en-US" dirty="0"/>
              <a:t>Salaries and benefits for educators to reduce classroom size in grades K-2 </a:t>
            </a:r>
          </a:p>
          <a:p>
            <a:pPr lvl="2"/>
            <a:r>
              <a:rPr lang="en-US" dirty="0"/>
              <a:t>Smaller class sizes lead to better student outcomes. </a:t>
            </a:r>
          </a:p>
          <a:p>
            <a:pPr lvl="1"/>
            <a:r>
              <a:rPr lang="en-US" dirty="0"/>
              <a:t>Additional PE teacher for grades 7-12</a:t>
            </a:r>
          </a:p>
          <a:p>
            <a:pPr lvl="2"/>
            <a:r>
              <a:rPr lang="en-US" dirty="0"/>
              <a:t>This allows for more versatility in the 7-12 schedule, because a PE class is offered every hour.</a:t>
            </a:r>
          </a:p>
          <a:p>
            <a:pPr lvl="1"/>
            <a:r>
              <a:rPr lang="en-US" dirty="0"/>
              <a:t>Provide additional services from a licensed Social Worker</a:t>
            </a:r>
          </a:p>
          <a:p>
            <a:pPr lvl="2"/>
            <a:r>
              <a:rPr lang="en-US" dirty="0"/>
              <a:t>Expands social work service from 2 days a week to 3 days a week</a:t>
            </a:r>
          </a:p>
          <a:p>
            <a:pPr lvl="1"/>
            <a:r>
              <a:rPr lang="en-US" dirty="0"/>
              <a:t>Provide salary for a Tier 2 Interventionist</a:t>
            </a:r>
          </a:p>
          <a:p>
            <a:pPr lvl="2"/>
            <a:r>
              <a:rPr lang="en-US" dirty="0"/>
              <a:t>Provide reading and math interventions to Tier 2 students which has not previously been possible due to the large number of Tier 3 students. Tier 3 are those most in need of additional instruction.</a:t>
            </a:r>
          </a:p>
          <a:p>
            <a:pPr lvl="1"/>
            <a:r>
              <a:rPr lang="en-US" dirty="0"/>
              <a:t>Provide a library of digital resources for teachers to use to supplement instruction in all subjects</a:t>
            </a:r>
          </a:p>
          <a:p>
            <a:pPr lvl="2"/>
            <a:r>
              <a:rPr lang="en-US" dirty="0" err="1"/>
              <a:t>TpT</a:t>
            </a:r>
            <a:r>
              <a:rPr lang="en-US" dirty="0"/>
              <a:t> School Access is a program that has lesson plans and supplementary instructional activities for all subjects and curriculums including the reading and math curriculum that Pleasant Hill Elementary and High School use. This will provide the teachers with additional resources to meet the varying levels of need in their classrooms.</a:t>
            </a:r>
          </a:p>
          <a:p>
            <a:pPr lvl="1"/>
            <a:r>
              <a:rPr lang="en-US" dirty="0"/>
              <a:t>After-School Tutor</a:t>
            </a:r>
          </a:p>
          <a:p>
            <a:pPr lvl="2"/>
            <a:r>
              <a:rPr lang="en-US" dirty="0"/>
              <a:t>This salary pays a teacher to give up their prep period to tutor students in grades K-8. The teacher is assisted by two paraprofessionals.</a:t>
            </a:r>
          </a:p>
          <a:p>
            <a:pPr lvl="1"/>
            <a:r>
              <a:rPr lang="en-US" dirty="0"/>
              <a:t>Recess Supervisor</a:t>
            </a:r>
          </a:p>
          <a:p>
            <a:pPr lvl="2"/>
            <a:r>
              <a:rPr lang="en-US" dirty="0"/>
              <a:t>5</a:t>
            </a:r>
            <a:r>
              <a:rPr lang="en-US" baseline="30000" dirty="0"/>
              <a:t>th</a:t>
            </a:r>
            <a:r>
              <a:rPr lang="en-US" dirty="0"/>
              <a:t>-8</a:t>
            </a:r>
            <a:r>
              <a:rPr lang="en-US" baseline="30000" dirty="0"/>
              <a:t>th</a:t>
            </a:r>
            <a:r>
              <a:rPr lang="en-US" dirty="0"/>
              <a:t> grade lunch recess has approximately 100 students on the playground at one time. In order to provide adequate supervision, a teacher is giving up their lunch to supervise and coordinate recess supervision. This money reimburses the teacher for their loss of lunch.</a:t>
            </a:r>
          </a:p>
          <a:p>
            <a:pPr lvl="1"/>
            <a:r>
              <a:rPr lang="en-US" dirty="0"/>
              <a:t>Outdoor Learning Area</a:t>
            </a:r>
          </a:p>
          <a:p>
            <a:pPr lvl="2"/>
            <a:r>
              <a:rPr lang="en-US" dirty="0"/>
              <a:t>To reduce crowding in the all-purpose room at lunch time, students in grades 5-8 are allowed to eat outside. Students currently sit on the concrete on the mall. This money will provide picnic tables for students to sit at to eat outside. To make the outdoor space more versatile, we will also provide a learning board for teachers to write on during an outside lesson. We will also use the money to update the edging on the current playgrounds and to renew the rubber mulch on the playgrounds.</a:t>
            </a:r>
          </a:p>
          <a:p>
            <a:pPr lvl="1"/>
            <a:endParaRPr lang="en-US" dirty="0"/>
          </a:p>
        </p:txBody>
      </p:sp>
    </p:spTree>
    <p:extLst>
      <p:ext uri="{BB962C8B-B14F-4D97-AF65-F5344CB8AC3E}">
        <p14:creationId xmlns:p14="http://schemas.microsoft.com/office/powerpoint/2010/main" val="176049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295523A-2A50-4089-B138-F75442E2269E}"/>
              </a:ext>
            </a:extLst>
          </p:cNvPr>
          <p:cNvGraphicFramePr>
            <a:graphicFrameLocks noGrp="1"/>
          </p:cNvGraphicFramePr>
          <p:nvPr>
            <p:ph idx="1"/>
            <p:extLst>
              <p:ext uri="{D42A27DB-BD31-4B8C-83A1-F6EECF244321}">
                <p14:modId xmlns:p14="http://schemas.microsoft.com/office/powerpoint/2010/main" val="3540982034"/>
              </p:ext>
            </p:extLst>
          </p:nvPr>
        </p:nvGraphicFramePr>
        <p:xfrm>
          <a:off x="173183" y="132080"/>
          <a:ext cx="11838709" cy="6466840"/>
        </p:xfrm>
        <a:graphic>
          <a:graphicData uri="http://schemas.openxmlformats.org/drawingml/2006/table">
            <a:tbl>
              <a:tblPr firstRow="1" bandRow="1">
                <a:tableStyleId>{5C22544A-7EE6-4342-B048-85BDC9FD1C3A}</a:tableStyleId>
              </a:tblPr>
              <a:tblGrid>
                <a:gridCol w="1087165">
                  <a:extLst>
                    <a:ext uri="{9D8B030D-6E8A-4147-A177-3AD203B41FA5}">
                      <a16:colId xmlns:a16="http://schemas.microsoft.com/office/drawing/2014/main" val="2021684093"/>
                    </a:ext>
                  </a:extLst>
                </a:gridCol>
                <a:gridCol w="3069641">
                  <a:extLst>
                    <a:ext uri="{9D8B030D-6E8A-4147-A177-3AD203B41FA5}">
                      <a16:colId xmlns:a16="http://schemas.microsoft.com/office/drawing/2014/main" val="2497481427"/>
                    </a:ext>
                  </a:extLst>
                </a:gridCol>
                <a:gridCol w="7681903">
                  <a:extLst>
                    <a:ext uri="{9D8B030D-6E8A-4147-A177-3AD203B41FA5}">
                      <a16:colId xmlns:a16="http://schemas.microsoft.com/office/drawing/2014/main" val="2151678253"/>
                    </a:ext>
                  </a:extLst>
                </a:gridCol>
              </a:tblGrid>
              <a:tr h="370840">
                <a:tc gridSpan="3">
                  <a:txBody>
                    <a:bodyPr/>
                    <a:lstStyle/>
                    <a:p>
                      <a:pPr algn="ctr"/>
                      <a:r>
                        <a:rPr lang="en-US" sz="1400" dirty="0"/>
                        <a:t>Use of Funds through the Years</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53473381"/>
                  </a:ext>
                </a:extLst>
              </a:tr>
              <a:tr h="370840">
                <a:tc>
                  <a:txBody>
                    <a:bodyPr/>
                    <a:lstStyle/>
                    <a:p>
                      <a:r>
                        <a:rPr lang="en-US" sz="1400" dirty="0"/>
                        <a:t>Winter 2020</a:t>
                      </a:r>
                    </a:p>
                  </a:txBody>
                  <a:tcPr/>
                </a:tc>
                <a:tc>
                  <a:txBody>
                    <a:bodyPr/>
                    <a:lstStyle/>
                    <a:p>
                      <a:pPr rtl="0" fontAlgn="base"/>
                      <a:r>
                        <a:rPr lang="en-US" sz="1400" b="0" i="0" u="none" strike="noStrike" kern="1200" dirty="0">
                          <a:solidFill>
                            <a:schemeClr val="dk1"/>
                          </a:solidFill>
                          <a:effectLst/>
                          <a:latin typeface="+mn-lt"/>
                          <a:ea typeface="+mn-ea"/>
                          <a:cs typeface="+mn-cs"/>
                        </a:rPr>
                        <a:t>COVID Duty Stipends</a:t>
                      </a:r>
                      <a:endParaRPr lang="en-US" sz="1400" b="0" i="0" kern="1200" dirty="0">
                        <a:solidFill>
                          <a:schemeClr val="dk1"/>
                        </a:solidFill>
                        <a:effectLst/>
                        <a:latin typeface="+mn-lt"/>
                        <a:ea typeface="+mn-ea"/>
                        <a:cs typeface="+mn-cs"/>
                      </a:endParaRPr>
                    </a:p>
                  </a:txBody>
                  <a:tcPr/>
                </a:tc>
                <a:tc>
                  <a:txBody>
                    <a:bodyPr/>
                    <a:lstStyle/>
                    <a:p>
                      <a:pPr rtl="0" fontAlgn="base"/>
                      <a:r>
                        <a:rPr lang="en-US" sz="1400" dirty="0"/>
                        <a:t>$43,770 </a:t>
                      </a:r>
                      <a:r>
                        <a:rPr lang="en-US" sz="1400" b="0" i="0" u="none" strike="noStrike" kern="1200" dirty="0">
                          <a:solidFill>
                            <a:schemeClr val="dk1"/>
                          </a:solidFill>
                          <a:effectLst/>
                          <a:latin typeface="+mn-lt"/>
                          <a:ea typeface="+mn-ea"/>
                          <a:cs typeface="+mn-cs"/>
                        </a:rPr>
                        <a:t>used the listed amounts to pay $500 stipends to faculty and staff for duties performed during a pandemic. These duties include, but are not limited to, the following:</a:t>
                      </a:r>
                      <a:r>
                        <a:rPr lang="en-US" sz="1400" b="0" i="0" kern="1200" dirty="0">
                          <a:solidFill>
                            <a:schemeClr val="dk1"/>
                          </a:solidFill>
                          <a:effectLst/>
                          <a:latin typeface="+mn-lt"/>
                          <a:ea typeface="+mn-ea"/>
                          <a:cs typeface="+mn-cs"/>
                        </a:rPr>
                        <a:t>​</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Preparation and delivery of meals</a:t>
                      </a:r>
                      <a:r>
                        <a:rPr lang="en-US" sz="1400" b="0" i="0" kern="1200" dirty="0">
                          <a:solidFill>
                            <a:schemeClr val="dk1"/>
                          </a:solidFill>
                          <a:effectLst/>
                          <a:latin typeface="+mn-lt"/>
                          <a:ea typeface="+mn-ea"/>
                          <a:cs typeface="+mn-cs"/>
                        </a:rPr>
                        <a:t>​</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Preparation and delivery of instructional materials, technology, and supplies</a:t>
                      </a:r>
                      <a:r>
                        <a:rPr lang="en-US" sz="1400" b="0" i="0" kern="1200" dirty="0">
                          <a:solidFill>
                            <a:schemeClr val="dk1"/>
                          </a:solidFill>
                          <a:effectLst/>
                          <a:latin typeface="+mn-lt"/>
                          <a:ea typeface="+mn-ea"/>
                          <a:cs typeface="+mn-cs"/>
                        </a:rPr>
                        <a:t>​</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Collection of instructional materials</a:t>
                      </a:r>
                      <a:r>
                        <a:rPr lang="en-US" sz="1400" b="0" i="0" kern="1200" dirty="0">
                          <a:solidFill>
                            <a:schemeClr val="dk1"/>
                          </a:solidFill>
                          <a:effectLst/>
                          <a:latin typeface="+mn-lt"/>
                          <a:ea typeface="+mn-ea"/>
                          <a:cs typeface="+mn-cs"/>
                        </a:rPr>
                        <a:t>​</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Preparation for and performance of COVID testing</a:t>
                      </a:r>
                      <a:r>
                        <a:rPr lang="en-US" sz="1400" b="0" i="0" kern="1200" dirty="0">
                          <a:solidFill>
                            <a:schemeClr val="dk1"/>
                          </a:solidFill>
                          <a:effectLst/>
                          <a:latin typeface="+mn-lt"/>
                          <a:ea typeface="+mn-ea"/>
                          <a:cs typeface="+mn-cs"/>
                        </a:rPr>
                        <a:t>​</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Additional cleaning and rearranging of classroom spaces</a:t>
                      </a:r>
                      <a:r>
                        <a:rPr lang="en-US" sz="1400" b="0" i="0" kern="1200" dirty="0">
                          <a:solidFill>
                            <a:schemeClr val="dk1"/>
                          </a:solidFill>
                          <a:effectLst/>
                          <a:latin typeface="+mn-lt"/>
                          <a:ea typeface="+mn-ea"/>
                          <a:cs typeface="+mn-cs"/>
                        </a:rPr>
                        <a:t>​.</a:t>
                      </a:r>
                    </a:p>
                    <a:p>
                      <a:endParaRPr lang="en-US" sz="1400" dirty="0"/>
                    </a:p>
                  </a:txBody>
                  <a:tcPr/>
                </a:tc>
                <a:extLst>
                  <a:ext uri="{0D108BD9-81ED-4DB2-BD59-A6C34878D82A}">
                    <a16:rowId xmlns:a16="http://schemas.microsoft.com/office/drawing/2014/main" val="1099645426"/>
                  </a:ext>
                </a:extLst>
              </a:tr>
              <a:tr h="370840">
                <a:tc>
                  <a:txBody>
                    <a:bodyPr/>
                    <a:lstStyle/>
                    <a:p>
                      <a:r>
                        <a:rPr lang="en-US" sz="1400" dirty="0"/>
                        <a:t>Summer 2021</a:t>
                      </a:r>
                    </a:p>
                  </a:txBody>
                  <a:tcPr/>
                </a:tc>
                <a:tc>
                  <a:txBody>
                    <a:bodyPr/>
                    <a:lstStyle/>
                    <a:p>
                      <a:r>
                        <a:rPr lang="en-US" sz="1400" dirty="0"/>
                        <a:t>Summer Enrichment</a:t>
                      </a:r>
                    </a:p>
                  </a:txBody>
                  <a:tcPr/>
                </a:tc>
                <a:tc>
                  <a:txBody>
                    <a:bodyPr/>
                    <a:lstStyle/>
                    <a:p>
                      <a:r>
                        <a:rPr lang="en-US" sz="1400" dirty="0"/>
                        <a:t>$19,122 used for salaries and benefits of summer enrichment teachers who taught summer school to students in grades K-12</a:t>
                      </a:r>
                      <a:r>
                        <a:rPr lang="en-US" sz="1400" baseline="30000" dirty="0"/>
                        <a:t>th</a:t>
                      </a:r>
                      <a:r>
                        <a:rPr lang="en-US" sz="1400" dirty="0"/>
                        <a:t> grade who fell behind during the spring of 2020 and were unable to catch up during the 20-21 school year.</a:t>
                      </a:r>
                    </a:p>
                  </a:txBody>
                  <a:tcPr/>
                </a:tc>
                <a:extLst>
                  <a:ext uri="{0D108BD9-81ED-4DB2-BD59-A6C34878D82A}">
                    <a16:rowId xmlns:a16="http://schemas.microsoft.com/office/drawing/2014/main" val="644106507"/>
                  </a:ext>
                </a:extLst>
              </a:tr>
              <a:tr h="370840">
                <a:tc>
                  <a:txBody>
                    <a:bodyPr/>
                    <a:lstStyle/>
                    <a:p>
                      <a:r>
                        <a:rPr lang="en-US" sz="1400" dirty="0"/>
                        <a:t>2021-2022</a:t>
                      </a:r>
                    </a:p>
                  </a:txBody>
                  <a:tcPr/>
                </a:tc>
                <a:tc>
                  <a:txBody>
                    <a:bodyPr/>
                    <a:lstStyle/>
                    <a:p>
                      <a:r>
                        <a:rPr lang="en-US" sz="1400" b="0" i="0" u="none" strike="noStrike" kern="1200" dirty="0">
                          <a:solidFill>
                            <a:schemeClr val="dk1"/>
                          </a:solidFill>
                          <a:effectLst/>
                          <a:latin typeface="+mn-lt"/>
                          <a:ea typeface="+mn-ea"/>
                          <a:cs typeface="+mn-cs"/>
                        </a:rPr>
                        <a:t>Pleasant Hill CUSD #3 utilized the listed amount to pay salaries and benefits for teachers whose presence allowed for smaller classroom sizes in the 21-22 school year.</a:t>
                      </a:r>
                      <a:r>
                        <a:rPr lang="en-US" sz="1400" b="0" i="0" kern="1200" dirty="0">
                          <a:solidFill>
                            <a:schemeClr val="dk1"/>
                          </a:solidFill>
                          <a:effectLst/>
                          <a:latin typeface="+mn-lt"/>
                          <a:ea typeface="+mn-ea"/>
                          <a:cs typeface="+mn-cs"/>
                        </a:rPr>
                        <a:t>​</a:t>
                      </a:r>
                      <a:endParaRPr lang="en-US" sz="1400" dirty="0"/>
                    </a:p>
                  </a:txBody>
                  <a:tcPr/>
                </a:tc>
                <a:tc>
                  <a:txBody>
                    <a:bodyPr/>
                    <a:lstStyle/>
                    <a:p>
                      <a:r>
                        <a:rPr lang="en-US" sz="1400" dirty="0"/>
                        <a:t>$235,264 used for an additional science teacher, music teacher, kindergarten teacher, first grade teacher, and high school English teacher.</a:t>
                      </a:r>
                    </a:p>
                  </a:txBody>
                  <a:tcPr/>
                </a:tc>
                <a:extLst>
                  <a:ext uri="{0D108BD9-81ED-4DB2-BD59-A6C34878D82A}">
                    <a16:rowId xmlns:a16="http://schemas.microsoft.com/office/drawing/2014/main" val="2299675955"/>
                  </a:ext>
                </a:extLst>
              </a:tr>
              <a:tr h="370840">
                <a:tc>
                  <a:txBody>
                    <a:bodyPr/>
                    <a:lstStyle/>
                    <a:p>
                      <a:r>
                        <a:rPr lang="en-US" sz="1400" dirty="0"/>
                        <a:t>2022-2023</a:t>
                      </a:r>
                    </a:p>
                  </a:txBody>
                  <a:tcPr/>
                </a:tc>
                <a:tc>
                  <a:txBody>
                    <a:bodyPr/>
                    <a:lstStyle/>
                    <a:p>
                      <a:r>
                        <a:rPr lang="en-US" sz="1400" b="0" i="0" u="none" strike="noStrike" kern="1200" dirty="0">
                          <a:solidFill>
                            <a:schemeClr val="dk1"/>
                          </a:solidFill>
                          <a:effectLst/>
                          <a:latin typeface="+mn-lt"/>
                          <a:ea typeface="+mn-ea"/>
                          <a:cs typeface="+mn-cs"/>
                        </a:rPr>
                        <a:t>Pleasant Hill CUSD #3 will utilize the listed amounts to pay salaries and benefits for teachers whose presence allowed for smaller classroom sizes in the 22-23 school year. </a:t>
                      </a:r>
                      <a:r>
                        <a:rPr lang="en-US" sz="1400" b="0" i="0" kern="1200" dirty="0">
                          <a:solidFill>
                            <a:schemeClr val="dk1"/>
                          </a:solidFill>
                          <a:effectLst/>
                          <a:latin typeface="+mn-lt"/>
                          <a:ea typeface="+mn-ea"/>
                          <a:cs typeface="+mn-cs"/>
                        </a:rPr>
                        <a:t>​</a:t>
                      </a:r>
                      <a:endParaRPr lang="en-US" sz="1400" dirty="0"/>
                    </a:p>
                  </a:txBody>
                  <a:tcPr/>
                </a:tc>
                <a:tc>
                  <a:txBody>
                    <a:bodyPr/>
                    <a:lstStyle/>
                    <a:p>
                      <a:r>
                        <a:rPr lang="en-US" sz="1400" dirty="0"/>
                        <a:t>$196,107 used for additional science teacher, music teacher, kindergarten teacher, and high school English teacher.</a:t>
                      </a:r>
                    </a:p>
                  </a:txBody>
                  <a:tcPr/>
                </a:tc>
                <a:extLst>
                  <a:ext uri="{0D108BD9-81ED-4DB2-BD59-A6C34878D82A}">
                    <a16:rowId xmlns:a16="http://schemas.microsoft.com/office/drawing/2014/main" val="2428482605"/>
                  </a:ext>
                </a:extLst>
              </a:tr>
              <a:tr h="370840">
                <a:tc>
                  <a:txBody>
                    <a:bodyPr/>
                    <a:lstStyle/>
                    <a:p>
                      <a:r>
                        <a:rPr lang="en-US" sz="1400" dirty="0"/>
                        <a:t>2020-Present</a:t>
                      </a:r>
                    </a:p>
                  </a:txBody>
                  <a:tcPr/>
                </a:tc>
                <a:tc>
                  <a:txBody>
                    <a:bodyPr/>
                    <a:lstStyle/>
                    <a:p>
                      <a:r>
                        <a:rPr lang="en-US" sz="1400" dirty="0"/>
                        <a:t>Curriculum</a:t>
                      </a:r>
                    </a:p>
                  </a:txBody>
                  <a:tcPr/>
                </a:tc>
                <a:tc>
                  <a:txBody>
                    <a:bodyPr/>
                    <a:lstStyle/>
                    <a:p>
                      <a:r>
                        <a:rPr lang="en-US" sz="1400" dirty="0"/>
                        <a:t>$69,089 used for the purchase of the following curriculums: K-5 Reading, High School Parenting, High School Physical Science, Biology, and Human Anatomy, High School Industrial Arts, </a:t>
                      </a:r>
                      <a:r>
                        <a:rPr lang="en-US" sz="1400" dirty="0" err="1"/>
                        <a:t>Edgenuity</a:t>
                      </a:r>
                      <a:r>
                        <a:rPr lang="en-US" sz="1400" dirty="0"/>
                        <a:t> Foreign Language and Credit Recovery</a:t>
                      </a:r>
                    </a:p>
                  </a:txBody>
                  <a:tcPr/>
                </a:tc>
                <a:extLst>
                  <a:ext uri="{0D108BD9-81ED-4DB2-BD59-A6C34878D82A}">
                    <a16:rowId xmlns:a16="http://schemas.microsoft.com/office/drawing/2014/main" val="2328841152"/>
                  </a:ext>
                </a:extLst>
              </a:tr>
              <a:tr h="370840">
                <a:tc>
                  <a:txBody>
                    <a:bodyPr/>
                    <a:lstStyle/>
                    <a:p>
                      <a:r>
                        <a:rPr lang="en-US" sz="1400" dirty="0"/>
                        <a:t>2021-2022</a:t>
                      </a:r>
                    </a:p>
                  </a:txBody>
                  <a:tcPr/>
                </a:tc>
                <a:tc>
                  <a:txBody>
                    <a:bodyPr/>
                    <a:lstStyle/>
                    <a:p>
                      <a:r>
                        <a:rPr lang="en-US" sz="1400" dirty="0"/>
                        <a:t>HVAC</a:t>
                      </a:r>
                    </a:p>
                  </a:txBody>
                  <a:tcPr/>
                </a:tc>
                <a:tc>
                  <a:txBody>
                    <a:bodyPr/>
                    <a:lstStyle/>
                    <a:p>
                      <a:r>
                        <a:rPr lang="en-US" sz="1400" dirty="0"/>
                        <a:t>$49,000 for the </a:t>
                      </a:r>
                      <a:r>
                        <a:rPr lang="en-US" sz="1400" b="0" i="0" kern="1200" dirty="0">
                          <a:solidFill>
                            <a:schemeClr val="dk1"/>
                          </a:solidFill>
                          <a:effectLst/>
                          <a:latin typeface="+mn-lt"/>
                          <a:ea typeface="+mn-ea"/>
                          <a:cs typeface="+mn-cs"/>
                        </a:rPr>
                        <a:t>purchase and installation of 6 HVAC units in elementary classrooms to provide for increased ventilation to help prevent the spread of Covid 19 and to improve indoor air quality</a:t>
                      </a:r>
                      <a:endParaRPr lang="en-US" sz="1400" dirty="0"/>
                    </a:p>
                  </a:txBody>
                  <a:tcPr/>
                </a:tc>
                <a:extLst>
                  <a:ext uri="{0D108BD9-81ED-4DB2-BD59-A6C34878D82A}">
                    <a16:rowId xmlns:a16="http://schemas.microsoft.com/office/drawing/2014/main" val="1620785239"/>
                  </a:ext>
                </a:extLst>
              </a:tr>
            </a:tbl>
          </a:graphicData>
        </a:graphic>
      </p:graphicFrame>
    </p:spTree>
    <p:extLst>
      <p:ext uri="{BB962C8B-B14F-4D97-AF65-F5344CB8AC3E}">
        <p14:creationId xmlns:p14="http://schemas.microsoft.com/office/powerpoint/2010/main" val="77291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1D70339-FCA8-414B-80A2-02FFDC51BF0B}"/>
              </a:ext>
            </a:extLst>
          </p:cNvPr>
          <p:cNvGraphicFramePr>
            <a:graphicFrameLocks noGrp="1"/>
          </p:cNvGraphicFramePr>
          <p:nvPr>
            <p:ph idx="1"/>
            <p:extLst>
              <p:ext uri="{D42A27DB-BD31-4B8C-83A1-F6EECF244321}">
                <p14:modId xmlns:p14="http://schemas.microsoft.com/office/powerpoint/2010/main" val="2105347684"/>
              </p:ext>
            </p:extLst>
          </p:nvPr>
        </p:nvGraphicFramePr>
        <p:xfrm>
          <a:off x="209896" y="636904"/>
          <a:ext cx="11772207" cy="5461000"/>
        </p:xfrm>
        <a:graphic>
          <a:graphicData uri="http://schemas.openxmlformats.org/drawingml/2006/table">
            <a:tbl>
              <a:tblPr firstRow="1" bandRow="1">
                <a:tableStyleId>{5C22544A-7EE6-4342-B048-85BDC9FD1C3A}</a:tableStyleId>
              </a:tblPr>
              <a:tblGrid>
                <a:gridCol w="10405762">
                  <a:extLst>
                    <a:ext uri="{9D8B030D-6E8A-4147-A177-3AD203B41FA5}">
                      <a16:colId xmlns:a16="http://schemas.microsoft.com/office/drawing/2014/main" val="3314016301"/>
                    </a:ext>
                  </a:extLst>
                </a:gridCol>
                <a:gridCol w="1366445">
                  <a:extLst>
                    <a:ext uri="{9D8B030D-6E8A-4147-A177-3AD203B41FA5}">
                      <a16:colId xmlns:a16="http://schemas.microsoft.com/office/drawing/2014/main" val="4038008772"/>
                    </a:ext>
                  </a:extLst>
                </a:gridCol>
              </a:tblGrid>
              <a:tr h="370840">
                <a:tc gridSpan="2">
                  <a:txBody>
                    <a:bodyPr/>
                    <a:lstStyle/>
                    <a:p>
                      <a:pPr algn="ctr"/>
                      <a:r>
                        <a:rPr lang="en-US" dirty="0"/>
                        <a:t>2023-2024 Proposed Expenditures</a:t>
                      </a:r>
                    </a:p>
                  </a:txBody>
                  <a:tcPr/>
                </a:tc>
                <a:tc hMerge="1">
                  <a:txBody>
                    <a:bodyPr/>
                    <a:lstStyle/>
                    <a:p>
                      <a:endParaRPr lang="en-US" dirty="0"/>
                    </a:p>
                  </a:txBody>
                  <a:tcPr/>
                </a:tc>
                <a:extLst>
                  <a:ext uri="{0D108BD9-81ED-4DB2-BD59-A6C34878D82A}">
                    <a16:rowId xmlns:a16="http://schemas.microsoft.com/office/drawing/2014/main" val="1107782550"/>
                  </a:ext>
                </a:extLst>
              </a:tr>
              <a:tr h="370840">
                <a:tc>
                  <a:txBody>
                    <a:bodyPr/>
                    <a:lstStyle/>
                    <a:p>
                      <a:r>
                        <a:rPr lang="en-US" dirty="0"/>
                        <a:t>Part-Time Interventionist to deliver Tier 2 reading and math interventions to students in grades K-2.</a:t>
                      </a:r>
                    </a:p>
                  </a:txBody>
                  <a:tcPr/>
                </a:tc>
                <a:tc>
                  <a:txBody>
                    <a:bodyPr/>
                    <a:lstStyle/>
                    <a:p>
                      <a:pPr algn="l"/>
                      <a:r>
                        <a:rPr lang="en-US" dirty="0"/>
                        <a:t>$10,000</a:t>
                      </a:r>
                    </a:p>
                  </a:txBody>
                  <a:tcPr/>
                </a:tc>
                <a:extLst>
                  <a:ext uri="{0D108BD9-81ED-4DB2-BD59-A6C34878D82A}">
                    <a16:rowId xmlns:a16="http://schemas.microsoft.com/office/drawing/2014/main" val="3961132466"/>
                  </a:ext>
                </a:extLst>
              </a:tr>
              <a:tr h="370840">
                <a:tc>
                  <a:txBody>
                    <a:bodyPr/>
                    <a:lstStyle/>
                    <a:p>
                      <a:r>
                        <a:rPr lang="en-US" dirty="0"/>
                        <a:t>Part-Time Physical Education teacher to allow PE to be offered each hour of the schedule to reduce class sizes.</a:t>
                      </a:r>
                    </a:p>
                  </a:txBody>
                  <a:tcPr/>
                </a:tc>
                <a:tc>
                  <a:txBody>
                    <a:bodyPr/>
                    <a:lstStyle/>
                    <a:p>
                      <a:pPr algn="l"/>
                      <a:r>
                        <a:rPr lang="en-US" dirty="0"/>
                        <a:t>$12,993</a:t>
                      </a:r>
                    </a:p>
                  </a:txBody>
                  <a:tcPr/>
                </a:tc>
                <a:extLst>
                  <a:ext uri="{0D108BD9-81ED-4DB2-BD59-A6C34878D82A}">
                    <a16:rowId xmlns:a16="http://schemas.microsoft.com/office/drawing/2014/main" val="3079740347"/>
                  </a:ext>
                </a:extLst>
              </a:tr>
              <a:tr h="370840">
                <a:tc>
                  <a:txBody>
                    <a:bodyPr/>
                    <a:lstStyle/>
                    <a:p>
                      <a:r>
                        <a:rPr lang="en-US" dirty="0"/>
                        <a:t>Special Education Teacher to provide special education services to students in grades 4-8.</a:t>
                      </a:r>
                    </a:p>
                  </a:txBody>
                  <a:tcPr/>
                </a:tc>
                <a:tc>
                  <a:txBody>
                    <a:bodyPr/>
                    <a:lstStyle/>
                    <a:p>
                      <a:pPr algn="l"/>
                      <a:r>
                        <a:rPr lang="en-US" dirty="0"/>
                        <a:t>$22,436</a:t>
                      </a:r>
                    </a:p>
                  </a:txBody>
                  <a:tcPr/>
                </a:tc>
                <a:extLst>
                  <a:ext uri="{0D108BD9-81ED-4DB2-BD59-A6C34878D82A}">
                    <a16:rowId xmlns:a16="http://schemas.microsoft.com/office/drawing/2014/main" val="2929575527"/>
                  </a:ext>
                </a:extLst>
              </a:tr>
              <a:tr h="370840">
                <a:tc>
                  <a:txBody>
                    <a:bodyPr/>
                    <a:lstStyle/>
                    <a:p>
                      <a:r>
                        <a:rPr lang="en-US" dirty="0"/>
                        <a:t>Kindergarten Teacher to allow for two classrooms at the Kindergarten level.</a:t>
                      </a:r>
                    </a:p>
                  </a:txBody>
                  <a:tcPr/>
                </a:tc>
                <a:tc>
                  <a:txBody>
                    <a:bodyPr/>
                    <a:lstStyle/>
                    <a:p>
                      <a:pPr algn="l"/>
                      <a:r>
                        <a:rPr lang="en-US" dirty="0"/>
                        <a:t>$26,589</a:t>
                      </a:r>
                    </a:p>
                  </a:txBody>
                  <a:tcPr/>
                </a:tc>
                <a:extLst>
                  <a:ext uri="{0D108BD9-81ED-4DB2-BD59-A6C34878D82A}">
                    <a16:rowId xmlns:a16="http://schemas.microsoft.com/office/drawing/2014/main" val="4218212200"/>
                  </a:ext>
                </a:extLst>
              </a:tr>
              <a:tr h="370840">
                <a:tc>
                  <a:txBody>
                    <a:bodyPr/>
                    <a:lstStyle/>
                    <a:p>
                      <a:r>
                        <a:rPr lang="en-US" dirty="0"/>
                        <a:t>1</a:t>
                      </a:r>
                      <a:r>
                        <a:rPr lang="en-US" baseline="30000" dirty="0"/>
                        <a:t>st</a:t>
                      </a:r>
                      <a:r>
                        <a:rPr lang="en-US" dirty="0"/>
                        <a:t> Grade Teacher to allow for two classrooms at the 1</a:t>
                      </a:r>
                      <a:r>
                        <a:rPr lang="en-US" baseline="30000" dirty="0"/>
                        <a:t>st</a:t>
                      </a:r>
                      <a:r>
                        <a:rPr lang="en-US" dirty="0"/>
                        <a:t> grade level.</a:t>
                      </a:r>
                    </a:p>
                  </a:txBody>
                  <a:tcPr/>
                </a:tc>
                <a:tc>
                  <a:txBody>
                    <a:bodyPr/>
                    <a:lstStyle/>
                    <a:p>
                      <a:pPr algn="l"/>
                      <a:r>
                        <a:rPr lang="en-US" dirty="0"/>
                        <a:t>$24,481</a:t>
                      </a:r>
                    </a:p>
                  </a:txBody>
                  <a:tcPr/>
                </a:tc>
                <a:extLst>
                  <a:ext uri="{0D108BD9-81ED-4DB2-BD59-A6C34878D82A}">
                    <a16:rowId xmlns:a16="http://schemas.microsoft.com/office/drawing/2014/main" val="1306037877"/>
                  </a:ext>
                </a:extLst>
              </a:tr>
              <a:tr h="370840">
                <a:tc>
                  <a:txBody>
                    <a:bodyPr/>
                    <a:lstStyle/>
                    <a:p>
                      <a:r>
                        <a:rPr lang="en-US" dirty="0"/>
                        <a:t>2</a:t>
                      </a:r>
                      <a:r>
                        <a:rPr lang="en-US" baseline="30000" dirty="0"/>
                        <a:t>nd</a:t>
                      </a:r>
                      <a:r>
                        <a:rPr lang="en-US" dirty="0"/>
                        <a:t> Grade Teacher to allow for two classrooms at the 2</a:t>
                      </a:r>
                      <a:r>
                        <a:rPr lang="en-US" baseline="30000" dirty="0"/>
                        <a:t>nd</a:t>
                      </a:r>
                      <a:r>
                        <a:rPr lang="en-US" dirty="0"/>
                        <a:t> grade level.</a:t>
                      </a:r>
                    </a:p>
                  </a:txBody>
                  <a:tcPr/>
                </a:tc>
                <a:tc>
                  <a:txBody>
                    <a:bodyPr/>
                    <a:lstStyle/>
                    <a:p>
                      <a:pPr algn="l"/>
                      <a:r>
                        <a:rPr lang="en-US" dirty="0"/>
                        <a:t>$23,230</a:t>
                      </a:r>
                    </a:p>
                  </a:txBody>
                  <a:tcPr/>
                </a:tc>
                <a:extLst>
                  <a:ext uri="{0D108BD9-81ED-4DB2-BD59-A6C34878D82A}">
                    <a16:rowId xmlns:a16="http://schemas.microsoft.com/office/drawing/2014/main" val="4013353762"/>
                  </a:ext>
                </a:extLst>
              </a:tr>
              <a:tr h="370840">
                <a:tc>
                  <a:txBody>
                    <a:bodyPr/>
                    <a:lstStyle/>
                    <a:p>
                      <a:r>
                        <a:rPr lang="en-US" dirty="0"/>
                        <a:t>After-School Tutor</a:t>
                      </a:r>
                    </a:p>
                  </a:txBody>
                  <a:tcPr/>
                </a:tc>
                <a:tc>
                  <a:txBody>
                    <a:bodyPr/>
                    <a:lstStyle/>
                    <a:p>
                      <a:pPr algn="l"/>
                      <a:r>
                        <a:rPr lang="en-US" dirty="0"/>
                        <a:t>$3,175</a:t>
                      </a:r>
                    </a:p>
                  </a:txBody>
                  <a:tcPr/>
                </a:tc>
                <a:extLst>
                  <a:ext uri="{0D108BD9-81ED-4DB2-BD59-A6C34878D82A}">
                    <a16:rowId xmlns:a16="http://schemas.microsoft.com/office/drawing/2014/main" val="1833858821"/>
                  </a:ext>
                </a:extLst>
              </a:tr>
              <a:tr h="370840">
                <a:tc>
                  <a:txBody>
                    <a:bodyPr/>
                    <a:lstStyle/>
                    <a:p>
                      <a:r>
                        <a:rPr lang="en-US" dirty="0"/>
                        <a:t>Recess Supervisor (to reimburse a teacher for loss of lunch to provide recess supervision)</a:t>
                      </a:r>
                    </a:p>
                  </a:txBody>
                  <a:tcPr/>
                </a:tc>
                <a:tc>
                  <a:txBody>
                    <a:bodyPr/>
                    <a:lstStyle/>
                    <a:p>
                      <a:pPr algn="l"/>
                      <a:r>
                        <a:rPr lang="en-US" dirty="0"/>
                        <a:t>$2,198</a:t>
                      </a:r>
                    </a:p>
                  </a:txBody>
                  <a:tcPr/>
                </a:tc>
                <a:extLst>
                  <a:ext uri="{0D108BD9-81ED-4DB2-BD59-A6C34878D82A}">
                    <a16:rowId xmlns:a16="http://schemas.microsoft.com/office/drawing/2014/main" val="401075278"/>
                  </a:ext>
                </a:extLst>
              </a:tr>
              <a:tr h="370840">
                <a:tc>
                  <a:txBody>
                    <a:bodyPr/>
                    <a:lstStyle/>
                    <a:p>
                      <a:r>
                        <a:rPr lang="en-US" dirty="0"/>
                        <a:t>Additional Social Worker</a:t>
                      </a:r>
                    </a:p>
                  </a:txBody>
                  <a:tcPr/>
                </a:tc>
                <a:tc>
                  <a:txBody>
                    <a:bodyPr/>
                    <a:lstStyle/>
                    <a:p>
                      <a:pPr algn="l"/>
                      <a:r>
                        <a:rPr lang="en-US" dirty="0"/>
                        <a:t>$16,553</a:t>
                      </a:r>
                    </a:p>
                  </a:txBody>
                  <a:tcPr/>
                </a:tc>
                <a:extLst>
                  <a:ext uri="{0D108BD9-81ED-4DB2-BD59-A6C34878D82A}">
                    <a16:rowId xmlns:a16="http://schemas.microsoft.com/office/drawing/2014/main" val="4126693968"/>
                  </a:ext>
                </a:extLst>
              </a:tr>
              <a:tr h="370840">
                <a:tc>
                  <a:txBody>
                    <a:bodyPr/>
                    <a:lstStyle/>
                    <a:p>
                      <a:r>
                        <a:rPr lang="en-US" dirty="0"/>
                        <a:t>IL TRS and Federal TRS Benefits for the above positions</a:t>
                      </a:r>
                    </a:p>
                  </a:txBody>
                  <a:tcPr/>
                </a:tc>
                <a:tc>
                  <a:txBody>
                    <a:bodyPr/>
                    <a:lstStyle/>
                    <a:p>
                      <a:pPr algn="l"/>
                      <a:r>
                        <a:rPr lang="en-US" dirty="0"/>
                        <a:t>$22,568</a:t>
                      </a:r>
                    </a:p>
                  </a:txBody>
                  <a:tcPr/>
                </a:tc>
                <a:extLst>
                  <a:ext uri="{0D108BD9-81ED-4DB2-BD59-A6C34878D82A}">
                    <a16:rowId xmlns:a16="http://schemas.microsoft.com/office/drawing/2014/main" val="3146228674"/>
                  </a:ext>
                </a:extLst>
              </a:tr>
              <a:tr h="370840">
                <a:tc>
                  <a:txBody>
                    <a:bodyPr/>
                    <a:lstStyle/>
                    <a:p>
                      <a:r>
                        <a:rPr lang="en-US" dirty="0"/>
                        <a:t>Subscription to </a:t>
                      </a:r>
                      <a:r>
                        <a:rPr lang="en-US" dirty="0" err="1"/>
                        <a:t>TpT</a:t>
                      </a:r>
                      <a:r>
                        <a:rPr lang="en-US" dirty="0"/>
                        <a:t> School Access to provide a digital library of resources for teachers and students.</a:t>
                      </a:r>
                    </a:p>
                  </a:txBody>
                  <a:tcPr/>
                </a:tc>
                <a:tc>
                  <a:txBody>
                    <a:bodyPr/>
                    <a:lstStyle/>
                    <a:p>
                      <a:pPr algn="l"/>
                      <a:r>
                        <a:rPr lang="en-US" dirty="0"/>
                        <a:t>$5,600</a:t>
                      </a:r>
                    </a:p>
                  </a:txBody>
                  <a:tcPr/>
                </a:tc>
                <a:extLst>
                  <a:ext uri="{0D108BD9-81ED-4DB2-BD59-A6C34878D82A}">
                    <a16:rowId xmlns:a16="http://schemas.microsoft.com/office/drawing/2014/main" val="329400246"/>
                  </a:ext>
                </a:extLst>
              </a:tr>
              <a:tr h="370840">
                <a:tc>
                  <a:txBody>
                    <a:bodyPr/>
                    <a:lstStyle/>
                    <a:p>
                      <a:r>
                        <a:rPr lang="en-US" dirty="0"/>
                        <a:t>Items for Outdoor Learning including but not limited to picnic tables, an instructional board, sanitizing stations, playground border, and playground surfacing.</a:t>
                      </a:r>
                    </a:p>
                  </a:txBody>
                  <a:tcPr/>
                </a:tc>
                <a:tc>
                  <a:txBody>
                    <a:bodyPr/>
                    <a:lstStyle/>
                    <a:p>
                      <a:r>
                        <a:rPr lang="en-US" dirty="0"/>
                        <a:t>$8,569</a:t>
                      </a:r>
                    </a:p>
                  </a:txBody>
                  <a:tcPr/>
                </a:tc>
                <a:extLst>
                  <a:ext uri="{0D108BD9-81ED-4DB2-BD59-A6C34878D82A}">
                    <a16:rowId xmlns:a16="http://schemas.microsoft.com/office/drawing/2014/main" val="2105039127"/>
                  </a:ext>
                </a:extLst>
              </a:tr>
              <a:tr h="370840">
                <a:tc>
                  <a:txBody>
                    <a:bodyPr/>
                    <a:lstStyle/>
                    <a:p>
                      <a:r>
                        <a:rPr lang="en-US" dirty="0"/>
                        <a:t>Total</a:t>
                      </a:r>
                    </a:p>
                  </a:txBody>
                  <a:tcPr/>
                </a:tc>
                <a:tc>
                  <a:txBody>
                    <a:bodyPr/>
                    <a:lstStyle/>
                    <a:p>
                      <a:r>
                        <a:rPr lang="en-US" dirty="0"/>
                        <a:t>$178,392</a:t>
                      </a:r>
                    </a:p>
                  </a:txBody>
                  <a:tcPr/>
                </a:tc>
                <a:extLst>
                  <a:ext uri="{0D108BD9-81ED-4DB2-BD59-A6C34878D82A}">
                    <a16:rowId xmlns:a16="http://schemas.microsoft.com/office/drawing/2014/main" val="767366975"/>
                  </a:ext>
                </a:extLst>
              </a:tr>
            </a:tbl>
          </a:graphicData>
        </a:graphic>
      </p:graphicFrame>
    </p:spTree>
    <p:extLst>
      <p:ext uri="{BB962C8B-B14F-4D97-AF65-F5344CB8AC3E}">
        <p14:creationId xmlns:p14="http://schemas.microsoft.com/office/powerpoint/2010/main" val="280806860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58</TotalTime>
  <Words>895</Words>
  <Application>Microsoft Office PowerPoint</Application>
  <PresentationFormat>Widescreen</PresentationFormat>
  <Paragraphs>70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Corbel</vt:lpstr>
      <vt:lpstr>Wingdings 2</vt:lpstr>
      <vt:lpstr>Frame</vt:lpstr>
      <vt:lpstr>American Rescue Plan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dc:title>
  <dc:creator>kylee.orr@QNSK12.EDU</dc:creator>
  <cp:lastModifiedBy>Kylee Orr</cp:lastModifiedBy>
  <cp:revision>8</cp:revision>
  <dcterms:created xsi:type="dcterms:W3CDTF">2023-11-29T16:09:31Z</dcterms:created>
  <dcterms:modified xsi:type="dcterms:W3CDTF">2023-11-29T17:08:12Z</dcterms:modified>
</cp:coreProperties>
</file>